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89" r:id="rId4"/>
    <p:sldId id="302" r:id="rId5"/>
    <p:sldId id="304" r:id="rId6"/>
    <p:sldId id="305" r:id="rId7"/>
    <p:sldId id="306" r:id="rId8"/>
    <p:sldId id="290" r:id="rId9"/>
    <p:sldId id="291" r:id="rId10"/>
    <p:sldId id="292" r:id="rId11"/>
    <p:sldId id="288" r:id="rId12"/>
    <p:sldId id="298" r:id="rId13"/>
    <p:sldId id="275" r:id="rId14"/>
    <p:sldId id="29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irbekov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1776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5E8F-636A-4951-815A-5AC6F4B1221C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30B6-E3B5-4D68-8143-CC9880500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38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0B6-E3B5-4D68-8143-CC9880500D0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6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0B6-E3B5-4D68-8143-CC9880500D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66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0B6-E3B5-4D68-8143-CC9880500D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35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0B6-E3B5-4D68-8143-CC9880500D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39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0B6-E3B5-4D68-8143-CC9880500D0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29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0B6-E3B5-4D68-8143-CC9880500D0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5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C9F7-30B9-47A0-BCBB-3557F1BD5877}" type="datetimeFigureOut">
              <a:rPr lang="ru-RU" smtClean="0"/>
              <a:pPr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6009-1C7D-4CC0-B7FD-FF3F823D6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GIF2015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facebook.com/GGIF2015" TargetMode="External"/><Relationship Id="rId12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my.mail.ru/mail/ggif2015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youtube.com/channel/UCPesHYTgNxu6xN5mGniQOCA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vk.com/effektivno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governance.org.au/about-good-governance/what-is-good-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204448" cy="159751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Инициатива в поддержку эффективного управления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ИПЭУ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II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фаза проекта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040" y="5085184"/>
            <a:ext cx="8748464" cy="1728192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Исполнитель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Фонд Евразия Центральной Азии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Донор проекта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Агентство США по международному развитию (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USAID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11" descr="C:\Users\mriestra\Desktop\website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14290"/>
            <a:ext cx="928694" cy="150348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pbonwich\APPDATA\LOCAL\TEMP\wzbf7f\USAID_Print_Logo_Brandmark_REVISED\Vertical_RGB_600.bmp"/>
          <p:cNvPicPr>
            <a:picLocks noChangeAspect="1" noChangeArrowheads="1"/>
          </p:cNvPicPr>
          <p:nvPr/>
        </p:nvPicPr>
        <p:blipFill>
          <a:blip r:embed="rId3" cstate="print"/>
          <a:srcRect l="10520" t="14813" r="8827"/>
          <a:stretch>
            <a:fillRect/>
          </a:stretch>
        </p:blipFill>
        <p:spPr bwMode="auto">
          <a:xfrm>
            <a:off x="357158" y="214290"/>
            <a:ext cx="1500198" cy="1366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214686"/>
            <a:ext cx="4654276" cy="279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6925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0"/>
            <a:ext cx="8001056" cy="1000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Пример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. У</a:t>
            </a:r>
            <a:r>
              <a:rPr lang="ru-RU" sz="2400" b="1" dirty="0" smtClean="0"/>
              <a:t>лучшенные/оптимизированные государственные услуги.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Развитие центров дошкольного образования*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071546"/>
            <a:ext cx="8715436" cy="550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http://d-sad125.ru/data/images/%D1%80%D0%B5%D0%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869160"/>
            <a:ext cx="2915816" cy="1988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03040" y="1313384"/>
            <a:ext cx="864096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2000-ые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годы запомнились многим 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казахстанцам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как период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baby-boom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), когда  количество новорожденных превысило показатели за предыдущие годы. С помощью НПО были организованы ряд встреч во многих городах и селах региона, где все заинтересованные стороны могли поделиться своими идеями по решению данной проблемы.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итоге, силами самих родителей, департаментов образования, руководителей школ, руководителей бизнес организаций и даже представителей церкви и мечети были организованы  центры детского развития для детей от 4 до 6 лет. </a:t>
            </a:r>
          </a:p>
          <a:p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Позже, одухотворенные результатами проделанной  работы и фактическими потребностями, департаменты образования смогли найти дополнительное  финансирование для данных центров за счет государственного бюджета, что также отразилось и на законе о дошкольном образовании. 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Если у вас есть идеи, которые могут  на практике </a:t>
            </a:r>
          </a:p>
          <a:p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привнести инновации и решить актуальные</a:t>
            </a:r>
          </a:p>
          <a:p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проблемы- свяжитесь с нами !</a:t>
            </a:r>
          </a:p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*Направления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описанные в 3-х ранее указанных примерах не </a:t>
            </a:r>
          </a:p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являются приоритетными. Убедительная просьба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не </a:t>
            </a:r>
          </a:p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использовать абсолютно идентичные примеры и</a:t>
            </a:r>
          </a:p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направления в ваших будущих проектных идеях. </a:t>
            </a: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	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7400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Основные этапы проекта 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5357850"/>
          </a:xfrm>
        </p:spPr>
        <p:txBody>
          <a:bodyPr>
            <a:normAutofit fontScale="250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 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 Информационная кампания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 Конкурс концепций 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 Оповещение победителей конкурса концепций 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 Конкурс полных заявок 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 Объявление победителей конкурса малых проектов 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 Предоставление малых грантов в размере </a:t>
            </a:r>
            <a:r>
              <a:rPr lang="ru-RU" sz="7200" i="1" dirty="0" smtClean="0">
                <a:solidFill>
                  <a:schemeClr val="bg1"/>
                </a:solidFill>
                <a:cs typeface="Times New Roman" pitchFamily="18" charset="0"/>
              </a:rPr>
              <a:t>до 15 000 дол. США  на 8 месяцев 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Оценка результатов проектов для последующего увеличения масштабов 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Предоставление крупных грантов как продолжение    наиболее успешных малых грантов </a:t>
            </a:r>
            <a:r>
              <a:rPr lang="ru-RU" sz="7200" i="1" dirty="0" smtClean="0">
                <a:solidFill>
                  <a:schemeClr val="bg1"/>
                </a:solidFill>
              </a:rPr>
              <a:t>до 100 000 долларов США сроком до 18 месяцев (условия могут измениться в большую или меньшую сторону в зависимости от статуса финансирования со стороны основного донора проекта).</a:t>
            </a:r>
            <a:endParaRPr lang="ru-RU" sz="72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b="1" dirty="0" smtClean="0">
                <a:solidFill>
                  <a:schemeClr val="bg1"/>
                </a:solidFill>
                <a:cs typeface="Times New Roman" pitchFamily="18" charset="0"/>
              </a:rPr>
              <a:t>Мониторинг и оценка проектов</a:t>
            </a:r>
          </a:p>
          <a:p>
            <a:pPr marL="1714500" lvl="0" indent="-1371600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2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sz="8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4016"/>
            <a:ext cx="8158162" cy="6206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Кто может участвовать в проекте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07504"/>
            <a:ext cx="8786874" cy="573620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	Местные неправительственные некоммерческие организации, профессиональные и </a:t>
            </a:r>
            <a:r>
              <a:rPr lang="ru-RU" sz="2000" b="1" dirty="0" err="1" smtClean="0">
                <a:solidFill>
                  <a:schemeClr val="bg1"/>
                </a:solidFill>
              </a:rPr>
              <a:t>бизнес-ассоциации</a:t>
            </a:r>
            <a:r>
              <a:rPr lang="ru-RU" sz="2000" b="1" dirty="0" smtClean="0">
                <a:solidFill>
                  <a:schemeClr val="bg1"/>
                </a:solidFill>
              </a:rPr>
              <a:t>, исследовательские центры и прочие неправительственные, некоммерческие организации на территории всего Казахстана. Особенное внимание будет уделено организациям, которые находятся за пределами городов республиканского значения (вне Астаны и </a:t>
            </a:r>
            <a:r>
              <a:rPr lang="ru-RU" sz="2000" b="1" dirty="0" err="1" smtClean="0">
                <a:solidFill>
                  <a:schemeClr val="bg1"/>
                </a:solidFill>
              </a:rPr>
              <a:t>Алматы</a:t>
            </a:r>
            <a:r>
              <a:rPr lang="ru-RU" sz="2000" b="1" dirty="0" smtClean="0">
                <a:solidFill>
                  <a:schemeClr val="bg1"/>
                </a:solidFill>
              </a:rPr>
              <a:t>). На этапе конкурса концепций 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</a:rPr>
              <a:t>проектные идеи могут подать и физические лица либо инициативные группы. Однако если идея будет одобрена и победителю будет предложено подать полную заявку, то будет предложено либо зарегистрировать НПО, либо подать заявку в партнерстве с существующим НПО.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*Финансирование может быть предоставлено только зарегистрированному юридическому лицу.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*Изначально, все заявители могут принять участие в программе «ИПЭУ» во время старта реализации каждого цикла </a:t>
            </a:r>
            <a:r>
              <a:rPr lang="ru-RU" sz="1600" dirty="0" err="1" smtClean="0">
                <a:solidFill>
                  <a:schemeClr val="bg1"/>
                </a:solidFill>
              </a:rPr>
              <a:t>грантовой</a:t>
            </a:r>
            <a:r>
              <a:rPr lang="ru-RU" sz="1600" dirty="0" smtClean="0">
                <a:solidFill>
                  <a:schemeClr val="bg1"/>
                </a:solidFill>
              </a:rPr>
              <a:t> деятельности. Если по каким-либо причинам заявители не прошли конкурсный отбор первого цикла, повторная подача концепции/конкурсной заявки в рамках второго цикла считается допустимым.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*** Допускается предоставление нескольких проектных </a:t>
            </a:r>
            <a:r>
              <a:rPr lang="ru-RU" sz="1600" dirty="0" err="1" smtClean="0">
                <a:solidFill>
                  <a:schemeClr val="bg1"/>
                </a:solidFill>
              </a:rPr>
              <a:t>идей\концепций</a:t>
            </a:r>
            <a:r>
              <a:rPr lang="ru-RU" sz="1600" dirty="0" smtClean="0">
                <a:solidFill>
                  <a:schemeClr val="bg1"/>
                </a:solidFill>
              </a:rPr>
              <a:t> одной организацией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6742500" cy="720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Критерии оценки </a:t>
            </a:r>
            <a:r>
              <a:rPr lang="ru-RU" sz="2400" b="1" dirty="0" err="1" smtClean="0"/>
              <a:t>концепций\проектных</a:t>
            </a:r>
            <a:r>
              <a:rPr lang="ru-RU" sz="2400" b="1" dirty="0" smtClean="0"/>
              <a:t> идей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выполняется при поддержке и в партнерстве с государственными органами  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продвигает принципы эффективного управления в сфере предоставления государственных услуг населению, формирования и реализации государственной социальной и  экономической политики и совершенствования законодательства и процессов посредством тесного взаимодействия и эффективного партнерства трех секторов общества – государства, гражданского сектора и бизнеса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актуальна для страны/области  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может привнести качественные, долгосрочные, позитивные результаты и изменения в выбранной сфере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предлагает инновационные подходы    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реалистична и имеет четкий план реализации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Проектная идея имеет потенциал для последующего расширения масштаба и мультипликации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428736"/>
            <a:ext cx="857256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6670" y="1357298"/>
            <a:ext cx="860733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buAutoNum type="arabicPeriod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8640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               </a:t>
            </a:r>
            <a:r>
              <a:rPr lang="ru-RU" sz="3200" dirty="0" smtClean="0"/>
              <a:t>                 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0005226139-s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950145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97110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Куда можно обратиться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?</a:t>
            </a: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136904" cy="5143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Наши контакты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kk-KZ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Фонд Евразия Центральной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Азии Казахстан, 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Алматы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, 050008, ул.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Биокомбинатская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7а,</a:t>
            </a: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Проект «Инициатива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поддержку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эффективного управления»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Тел:  + 7 (727) 250 18 10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Факс: + 7(727) 250 18 11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: 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konkurs@ef-ca.org </a:t>
            </a:r>
            <a:endParaRPr lang="kk-KZ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endParaRPr lang="kk-KZ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endParaRPr lang="kk-KZ" sz="2000" b="1" dirty="0" smtClean="0">
              <a:solidFill>
                <a:schemeClr val="bg1"/>
              </a:solidFill>
            </a:endParaRPr>
          </a:p>
          <a:p>
            <a:endParaRPr lang="kk-KZ" sz="2000" b="1" dirty="0" smtClean="0">
              <a:solidFill>
                <a:schemeClr val="bg1"/>
              </a:solidFill>
            </a:endParaRPr>
          </a:p>
          <a:p>
            <a:endParaRPr lang="kk-KZ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52"/>
            <a:ext cx="7272808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cs typeface="Times New Roman" pitchFamily="18" charset="0"/>
              </a:rPr>
              <a:t>Спасибо за  внимание! </a:t>
            </a:r>
            <a:endParaRPr lang="ru-RU" sz="4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8786874" cy="566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logo_facebook_2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2376264" cy="620338"/>
          </a:xfrm>
          <a:prstGeom prst="rect">
            <a:avLst/>
          </a:prstGeom>
        </p:spPr>
      </p:pic>
      <p:pic>
        <p:nvPicPr>
          <p:cNvPr id="6" name="Рисунок 5" descr="twitter-social-network-icon-vector_652139.jpg"/>
          <p:cNvPicPr>
            <a:picLocks noChangeAspect="1"/>
          </p:cNvPicPr>
          <p:nvPr/>
        </p:nvPicPr>
        <p:blipFill>
          <a:blip r:embed="rId3" cstate="print"/>
          <a:srcRect t="32769" b="28462"/>
          <a:stretch>
            <a:fillRect/>
          </a:stretch>
        </p:blipFill>
        <p:spPr>
          <a:xfrm>
            <a:off x="500034" y="3071810"/>
            <a:ext cx="2376264" cy="516545"/>
          </a:xfrm>
          <a:prstGeom prst="rect">
            <a:avLst/>
          </a:prstGeom>
        </p:spPr>
      </p:pic>
      <p:pic>
        <p:nvPicPr>
          <p:cNvPr id="7" name="Рисунок 6" descr="75208330.png"/>
          <p:cNvPicPr>
            <a:picLocks noChangeAspect="1"/>
          </p:cNvPicPr>
          <p:nvPr/>
        </p:nvPicPr>
        <p:blipFill>
          <a:blip r:embed="rId4" cstate="print"/>
          <a:srcRect l="3190" t="4459" r="5530" b="65180"/>
          <a:stretch>
            <a:fillRect/>
          </a:stretch>
        </p:blipFill>
        <p:spPr>
          <a:xfrm>
            <a:off x="500034" y="3786190"/>
            <a:ext cx="2527479" cy="648072"/>
          </a:xfrm>
          <a:prstGeom prst="rect">
            <a:avLst/>
          </a:prstGeom>
        </p:spPr>
      </p:pic>
      <p:pic>
        <p:nvPicPr>
          <p:cNvPr id="8" name="Рисунок 7" descr="1260092552_youtube_logo.png"/>
          <p:cNvPicPr>
            <a:picLocks noChangeAspect="1"/>
          </p:cNvPicPr>
          <p:nvPr/>
        </p:nvPicPr>
        <p:blipFill>
          <a:blip r:embed="rId5" cstate="print"/>
          <a:srcRect b="22173"/>
          <a:stretch>
            <a:fillRect/>
          </a:stretch>
        </p:blipFill>
        <p:spPr>
          <a:xfrm>
            <a:off x="357158" y="4643446"/>
            <a:ext cx="2520280" cy="666397"/>
          </a:xfrm>
          <a:prstGeom prst="rect">
            <a:avLst/>
          </a:prstGeom>
        </p:spPr>
      </p:pic>
      <p:pic>
        <p:nvPicPr>
          <p:cNvPr id="9" name="Рисунок 8" descr="mymailr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5615494"/>
            <a:ext cx="1009822" cy="877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6116" y="564357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GGIF2015@MAIL.RU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450057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GGIF EFCA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364331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2786058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ФЕЦА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192880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22859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https://www.facebook.com/GGIF2015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321468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https://twitter.com/GGIF2015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40005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http://vk.com/effektivnoe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4857760"/>
            <a:ext cx="46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https://www.youtube.com/channel/UCPesHYTgNxu6xN5mGniQOCA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607220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http://my.mail.ru/mail/ggif2015/</a:t>
            </a:r>
            <a:endParaRPr lang="ru-RU" dirty="0"/>
          </a:p>
        </p:txBody>
      </p:sp>
      <p:pic>
        <p:nvPicPr>
          <p:cNvPr id="21" name="Picture 11" descr="C:\Users\mriestra\Desktop\website\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1071546"/>
            <a:ext cx="642942" cy="104087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357554" y="11429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Фонда Евразия Центральной Азии (ФЕЦА) 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www.ef-ca.kz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611560" y="5085184"/>
            <a:ext cx="3600400" cy="1226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5715040" cy="6428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 проекте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606190" cy="422510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Механизм грантов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основывающийся на </a:t>
            </a:r>
            <a:endParaRPr lang="ru-RU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определении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расширении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инновационных подходов для продвижения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инициатив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по эффективному государственному 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управлению.  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sz="2400" i="1" dirty="0" smtClean="0">
                <a:solidFill>
                  <a:schemeClr val="bg1"/>
                </a:solidFill>
                <a:cs typeface="Times New Roman" pitchFamily="18" charset="0"/>
              </a:rPr>
              <a:t>* </a:t>
            </a:r>
            <a:r>
              <a:rPr lang="ru-RU" sz="2400" i="1" dirty="0" smtClean="0">
                <a:solidFill>
                  <a:schemeClr val="bg1"/>
                </a:solidFill>
                <a:cs typeface="Times New Roman" pitchFamily="18" charset="0"/>
              </a:rPr>
              <a:t>Особое внимание во время проекта будет уделяться созданию возможностей для предоставления грантов сельским и мало представленным НПО. 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55576" y="4837215"/>
            <a:ext cx="3240360" cy="125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грантов: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одтверждение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концепции проектов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6314" y="5085184"/>
            <a:ext cx="3672408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II этап грантов: </a:t>
            </a:r>
            <a:endParaRPr lang="en-US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Продвижение и масштабирование идеи</a:t>
            </a: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504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Цель проекта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14620"/>
            <a:ext cx="2342064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Улучшения  в сфере предоставления государственных услуг населению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714620"/>
            <a:ext cx="2286016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Формирование и реализация социальной и  экономической политики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714620"/>
            <a:ext cx="3286148" cy="2571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Совершенствование законодательства и процессов посредством тесного взаимодействия и эффективного партнерства трех секторов общества – государства, гражданского сектора и бизнеса</a:t>
            </a:r>
            <a:endParaRPr lang="ru-RU" sz="1900" b="1" dirty="0"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428728" y="1357298"/>
            <a:ext cx="504056" cy="135732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000496" y="1357298"/>
            <a:ext cx="504056" cy="135732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786578" y="1357298"/>
            <a:ext cx="504056" cy="135732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AutoShape 2" descr="data:image/jpeg;base64,/9j/4AAQSkZJRgABAQAAAQABAAD/2wCEAAkGBxQPEBQQEBAQFRUUEBUQFBUQDxAQEBUPFRQWFhQVFRUYHSggGBolHBQVITEhJSkrLi4uFx8zODMsNygtLisBCgoKDg0OGhAQGywkHyQsLCwsLCwsLCwsLCwsLCwsLCwsLCwsLCwsLCwsLCwsLCwsLCwsLCwsLCwsNyw3Nys3LP/AABEIANwA5gMBEQACEQEDEQH/xAAcAAACAgMBAQAAAAAAAAAAAAAABwEGAwQFAgj/xABLEAABAwEDAw8KAwYFBQEAAAABAAIDEQQFBhIhMQcTFjM1QVFSVHJ1kbGz0hUiMlVhcYGSlKNzk6EUIzRCU8EXJURigiRDY7LRRf/EABoBAAIDAQEAAAAAAAAAAAAAAAADAQQFAgb/xAAuEQACAgAEBQMEAwADAQAAAAAAAQIDBBESUQUTITEyFSJBFDM0QiNhcUNSkST/2gAMAwEAAhEDEQA/APFjscQgu+GG7LBLJNYYpHOls8Zc55jaSXGlSTVXqKYOGqQqUmn0OrsVn9S3X9PH4VLjhtwzkGxWf1Ldf08XhRpw+4e8Nis3qW6/p4vCjTh9w94bFZvUt1/TxeFGnD7h7w2Kzepbr+ni8KNOH3D3hsVm9S3X9PF4UacPuHvDYrN6luv6eLwo04fcPeGxWb1Ldf08XhRpw+4e8Nis3qW6/p4vCjTh9w94bFZvUt1/TxeFGnD7h7w2Kzepbr+ni8KNOH3D3hsVm9S3X9PH4UacPuHvDYrP6luv6eLwqNOH3D3nNsVhdNPJZ2XNdmXH6X/TxeFNlRh0k8yE5nSGFZ/Ut1/Tx+FL0Ybcn3hsVn9S3X9PH4UacPuHvDYrN6luv6eLwo04fcPeGxWb1Ldf08XhRpw+4e8Nis3qW6/p4vCjTh9w94bFZvUt1/TxeFGnD7h7w2Kzepbr+ni8KNOH3D3hsVm9S3X9PF4UacPuHvDYrN6luv6eLwo04fcPeGxWb1Ldf08XhRpw+4e8Nis3qW6/p4vCjTh9w94bFZvUt1/TxeFGnD7h7zzJhiZoLjc115hU/wDTx6PlQo0Z5BnIpuP44X3RFOyxWaCX9v1pxghZGS0RSEglozioHUk4mpVyyR3F5lywxt90dGQ921Or/HbOH5DgCoDSUACABAAgAQAIAEACABAEIAEAFEAL/CO69t+CvX/ZixS8hgKjkNJQAIAEACABAAgAQAIAEACABAGtb9qfzHdi6h5Ih9j52xzuK3pU91MreN6tP+jisuOGNvujo2Hu2ruH4zIfkOALPGkoAEACABAEEoAguUZgFVP+Acm/cSWew5P7RIGZWioKbXVKfYhvIzXNfUNtZrlneHtBpUA6VE65Q6ME8zoVSzoKoAKoIKDhHda2/BX7/sRFLyL+qA0lAAgAQAIAEACABAAgAQAIAEAa14bU/mO7F1DyRD7HztjjcVvSp7qZW8Z3RxWXHDG33R0bD3bV3D8ZkfuOALPGkoAEACAIqgCh6puNjdzGxwgGV+gnQ0cKu4TC855sXOeQpotUO3sfl6/XPWhGYrWeEq05COY8xpYe1ULNLZw+0vDJADlNppI4FlW4Caft7D42rIWuM8eSW+UhrI9baTkZTQ51OFaeFwirjnn1Ezm2dLAOqI6yPEM7Wa046WNyS08JSsXguZ1TJhZl3Ldi/VRhihpYnCSRxpUjM32qpRw+Tl7xjs6C4j1Q7e1+Xr9c9aEeb7qLSeDqyyyE8xjp1P8AFYvOz5ZFJGea8Dh4Vi4rD8qXTsWIT1I5eEd17b8E6/7ETmPkX9UBpKABAAgAQAIAEACABAAgAQAIA1rw2p/Md2LqHkiGfOuONxW9KnuplaxndHEC5YY2+6OjIe7amQ/GZH7jgCzxpKABAAgCCjMBMat9zSGVlqa1zmZOS4gE5J9q1uHXRj0EWoU+la/RCH3Llcmpxa7XCJ2tDQc4D6hxVOeOrhLJjOW2syrXhYn2eR0UrXNc1xBqDnpwKzCxSWpHDWRnuO55bbKIYGkkmlaGgHtK5tthBZsFHM7WJcBWm74xJIA5pNCWVNPek1Yyux6YnUq2iq1VrscDx1EbnkggkmkaWiUgtBFDQLE4hapyyXwWalkjfwjuvbfgub/sRBeRf1QGkoAEACABAAgAQAIAEACABAAgDWvDan8x3YuoeSIZ86443Fb0qe6mVrGd0cQLlhjb7o6Mh7tqZD8ZkfuOALPGkoAEACABAGC1WdsjSx7Q5pzEEVBUqTTzRDWZwoMEWJj8sWZla10ZgnPFW5ZEctFgYwNFAAANAGYKv1fVnXYVGrXaBDrRbFES4mrnMBK1uGxbT6ibDr6jjxLZHSGONrsvJqxoBIScetMyauxfbTZ2yNLHtDmnSHAEKjGTi80MyzOCzBNibJrgszK1rSmavuTnirGsjnlosUcYaAGgADQBoSM2+rO8sihYR3XtvwV+/wCxEVHyL+qA0lAAgAQAIAEACABAAgAQAIAEAa14bU/mO7F1DyRDPnXHG4relT3UytYzujiBcsMbfdHRsPdtTIfjMj9xwBZ40lAAgAQBCjMAUgQVAZC+xbqnRWGcwNjMjm+kQaAFXqMDOxZi3Yl0KDirHUF5ZGv2aQZGjJcFo0YSdXZipTTNnDOqPDd0Rhhszy0uyvOcNK5uwMrHm2EbEhg4I1QYrzeYsgxyAZWSc9R7Fn4nBSq6jY2Jl1VM7yBBJQMI7r234K9f9iItdxgKiMAlQB4c6mclDaXdk5N9kak96xM9KRqrTxlUO7HwwtsuyNCXFMDdBJ9wVWfFaYliPDLpGq/GMe8xxSHxqvYeuEWbmPZm3+k7rXHrUNjv0ee5kZjGM6WOXXrVexw+EWbmxHiqE75HwT4cWpfcTLhdyN+C+IX6JG/Eq1Xjap/JWnhLo90brHg6CD7lZjJS6pldqS6NHsFdAa9v2p/Md2LqHkiH2PnbHG4relT3Uyt4zuv8OKy44Y2+6OjIe7au4fjMj9xwBZ40lAEFAHKv/EEFhjMk7w0UzCoqT7AmVVTseSRDeQpL/wBV+Z7i2ysaxu852ckLVq4fFeQh2sqlpx1b3mv7U8extAFcWEqXwca2Ydmdu5ZL1hH0tWwKbOPabQ6V5fI4uc7OSdJKdGKj0Ry+phC6zIyJUZsMjYsFvks79che5jqUq3TRczgprKRK6HW2Z27lkvWEr6WrY61sBjO3crl6wh4WrYNbL/qJWt889okleXOIFSdO8qHEYKMUkMrebHCskeYLXOI2Oed4VSrrVXByOq4a5pC5vC95ZXGryGk5gDvLyOIx1lkn16Hq6MJVCK6dTRcaqk831bLayXYyWeyPkNGNJ9wTK6Jz8UcWXwh5M6MWHJ3fyU95VtcMxD+CrLiVCfczjCs/+3rXfpN7+Bb4rSYn4anH8oPxXL4ViF8Ha4nQ/k51psMkXpsI+GZVbMNOrzWRahiK5+LMASM2uw15PubdkvKWIgteacCs1Yyytp5le3C12LLIYl120TRNeN8Z/evX4W/m1qR5TEVcqbiZbftT+Y7sVqHWSEvsfOuONxW9KnuplcxndC6+xcsMbfdHRkPdtXcPxmR+44As8aSgDmX/AHwyxwPnkOZo6zvBMprdktKIk8kfNOJ7/kvCd00hNCfNbXM1vuXoqKFXH+ypKTZyU7M5IKkCUACABQSCMyAUrqAIDMFDDMa+oNtk/uH9lmcT+B1Q5isUsHExXIBBR1aE/wAulZ3ErFGrqX+HRk7c0Un9zwSLzMuV8no87gOs/wDk/RR/CH8zO9b5dYssbofNys+9Va2IlyaYyrMqiHOvlGZpXPfUmvM1yTza566FWwmOnzVrl0LWKwUFU9C6lx8sQ/1W9YXofraP+xg/R3bFXxFfLtd/cyebTeKwsfjXr/jl0NjA4SGj+SPUzXDaXTslExygG79K6EzB2yuhJWdegvF1qmyPL3OC4QgnbNPsWbONCkacHc4rqQdZ/wDJ+i4/gz+TvK7+i24OkaY3BmVQHfXouFSi4tRPP8TjJTWo7du2p/Md2LYr8kZj7HztjjcVvSp7qZXMZ3QuvsXLDG33R0bD3bV3D8ZkfuOALPGgUAJ/V1vYjWrK05j+8dn06QAVrcNrXkxFsvgUK1xB7ggdI9rGAlzjQAaSVDkoRzYZdRqYf1Hy9jZLVKWkgHIbpHxWXZxLJ5JDo1dDuf4O2T+pL1pHqU9jvlCwxjhOWwWh0bY5HR/yODS6o+C0sPiYzj1fUTKDRwP2WT+nJ8jlY5i3OcmT+yyf05Pkcodi3JyZbMAYIfeEx19kjIg3OaZJJ3qKri8Uq10fU6jBtjC/wcsn9SX5lQfErNhvKRH+Dlk/qS9aj1KzYOUjHqaXU2x3ha4IyS1tKV0rrF2OyCkyILJ5DOKzBxp3lYG2hmQ7Qq+Iw8b46WOovlVPUjkbEIuM5Z/o1W5f9Yt2IOEYhpc7rR6RSu7D1a19EivX/bA4iKP0I8w9pWRjrU3y4dkauCqaWufdkXTcb7Tn9FvCf7KMLgLL/d2ROKx1dPTuzvNweynpmvCtdcHhl5GX6vPPxOLfGHnwDKacpv6rMxXDZ1e5GhheIws9uXU17kt+syZ/Rd5rvcUnBX8uWUuz6DsZTzY+3uupZW4Whf54c6hz6eFbK4VVZ70+5keqXV+xrsTsQi4zutdej1bker27HVuq622ZpayufPnV7DYWNHSJSxGJle85Ge37U/mO7Fbh0kVmfO2ONxW9KnuplcxneP8AhxX2Llhjb7o6Mh7tq7h+MyP3HAFnjQKAEBq1SVvADgjH91v8P+2Vbe5QFeFlx1JbM2W82B38rS4e8KnjpNVDKu59GheeLRKAMcsLXek1p94BUptAYv2GP+kz5Qp1vcjIj9hj/pM+UKNb3JM0cYbma0D3ABGbfcDIoAhQBQMI7r234LQxH2Ii4+Rf1QGEoAgqAK7iu9taZrbT5zh1BZHE8Wqo6F3NPh2Edktb7FKskWW9reFw7V5qqGuaW7PRWvRBvZDPscAjY1gGYAL29FahBI8ZZNzk2bCbkcmOVgcCDnBFFzOCksmTGTi80LK+LMIp3sGgGvXnXjMbXyrmkewwlrsqUmWLCF7VGsvPNr2LW4VjP+ORlcVwjT5kS3VW8jDPS6A1rw2p/Md2LqHkiGfOuONxW9KnuplbxndHEC5YY2+6OjIe7au4fjMj9xwBZ40CoYC5xvqcOvK06+JwzzaULarQw2N5UchUq9TK9/gq/lbfkVj1OOxzyTvYJ1NXXbahaXWgPo0toG00pGJxyujpyOo16RkBZyGnpSAIAEACABAAgCFAFAwjuvbfgr9/2Iio+Rf1RGkoA1rXaBGxzzvCqXbPRBsZVW5yUULK3WkyyF7t8/ovD4i12WOR7DD1KutRR4s8uQ9ruBwKiqWmcZbHVkNUJLcZtgtTZWNe01zBe2w9sbYpo8bdW6pNM2qp4sxTShjS5xzDOl2WRhFts6ri5vJCzvS067M940E/ovFYq3mWuSPYYat11KLNeOQtIc3MQapNU9EtQ2cFKLW4yrltwnha/fpQ+9ezwd/NqT+TyGKpdVrXwdAK4VzXvDan8x3YuoeSIfY+dccbit6VPdTK3jO6/wAOKy5YY2+6OjYe7auq/wAZkfsOCqoDQUdQIUgSgCEdQ6gEATVABVABVHUAqgAqgAqo6gCAF/hE/wCb234K/f8AYiKj5DAqqI0glAHExc6lmdThA/VZvFJONDZocNjnchfhePPVAozJN+7L1ks5805t8HQrmFxs6X0KmJwcLl1O2MYmm1/qtRcbkvgzXwZZ9Gci9L8ktGYnJbwBUMRxGy7p8F7DYCunr8nMWcXwQBdcEO/dOH+5eo4Lny2ea4uv5EWcFbZk5mvbz+6fzHdi6h5Ij4PnbHG4relT3Uyt4zuv8OK+xaLmtbYZLpe6tPJsOgVO1tXDt5eGbZ3XVzLMkMoYpi4snyFYvqENmaS4ZZl3QHFMXFk+Uo9QhsyfTLd0GymLiyfIUeoQ2YemW7onZTFxZPlKPUK9mHplu6DZTDxZPkKPUa9mHplu6IOKouLJ8jlD4jX8ph6ZbujHswg/3dRXHqlB36Reem4thOgPPuaSpXE6n2OXwq5d2j0cUxcWT5CuvUIbM59Ns3ROymLiyfIVPqFezD0y3dEbKYuLJ8hR6hDZk+mW7onZTFxZPkKPUIbMPTLd0Rsoi4snyFC4hDZkemW7opWGL7jZedrkIfR1KUaarTxOMisNF5FWvB2Objmi67KYuLJ8hWZ6jXsy16Zbug2UxcWT5Co9Rhsw9Mt3RzMQX4yeEsY19ajS0qpjsSrqnGKeZcwWDnVapSaKqGniO6ivPuiexuao7k5LuK7qKjkT2DVHcMl3Ed1I5E9g1R3AtdxHdRRyLNidUdwyXcR3ylHInsGqO4ZLuK75So5E9iNUdwyXcR3ylTyJ7BqjuWLDN7Ns7CJGvqTvNJW1w276eLUkzI4hhZXSTi0drZVFxZPkK0vUIbMzvTLd0YbbieIxvGTJ6B/kPAmV4+DkujOZ8OsjFttCRxq7KuRhG/epP2plsYuSk4tbGbGLi2mXHDLQZ7oBH/5sPdtXcUnhnmQ21LoN0QN4reoLO5cdh3MluydZbxW9QU6I7IOZLdhrLeK3qCNEdkHMluw1hvFb1BGiOyDmS3ZitDGtaTktzCvohLmlGLZ1CUpSSzKTabc95Iq6hrmEe8vN23WSbXwehrpjFJnOfYhvF3xaVRdS/suRua2M9ma6La3gV4Qn1OcOzFWOE/JFpw7OZARIWOI4AtzASdiykkYmOhoecTtthbxW/KFpcuOyKHMluydZbxW9QRojsg5kt2Gst4reoI0R2QcyW7I1lvFb1BHLjsieZLdlBwlGDe1tFBvbwWhfH+CKaQiEnqbTZfRC3it6gs/RHZDuZLdk6w3it6gjRHZBzJbsnWG8VvUEaI7IOZLdhrDeK3qCNEdkHMluw1lvFb8oRy47IOZLdkay3it6gjlx2QcyW7J1lvFb1BHLjsg5kt2Gst4reoI5cdkHMluw1lvFb1BHLjsg5kt2Gst4reoKdEdkHMluw1hvFb1BRojsg5kt2Gst4reoI5cdkHMluzXt8Ldaf5rfQdvDgXUIR1LoQ5ya7nz1jjcVnSp7qZXsZlnH/BVf9lxwxt90dGw921dw/GZD8hwBZ40lAAjIAQBrW40jdzfck4j7bO6V70UR7iCc79O84Ly0ptM9LGPRHkmm/Nn4KKdTa+Sf/Ccr2S/EBRl/oZf2iw4Wd6Wn4ii1uGPqZXEFlkWJq2cjLPSMgBGQEKAF/hHde2/BXsR9iIuPkW6+b5hscZknka0b1TQn3BVK6pWSyR25ZFKwpqmx2qeSKctjGXSIk0Dm+1XLsC4LNHCsQxGOqAQQQc49yoPp0YxdSqY3xrFd0Zo5rpqeayuevtVvD4SVr/o5lNInBWM4rxibV7WzU85lRWvsUYjCyqfQiM0y1OIAqTQAZ6qslmdoXmKdU+KyzxxQ0kGVSVwNQ0aMyv04FyhqYt2JF1ue94rZGJIJGuG/Q1IKpzqlW8mjtSTM142+OzxmSZ7WNA0uNFzGDl0iS3kL67NVWKS3PhfRsGiOT2+1X54F8vUu4pWZsY8EzZGhzCC0ioINQQs55ruhuZlCMgNe8NqfzHdi7h5Ih9j51xxuK3pU91MreM7o4rLlhjb7o6Mh7tq7h+MyP3HAFnjSUACABAGpeEIfG5riQCM9NKTfHVB5jKpNTQu5JIg4gNkoCR6S8jZOlSa6nqoRtcUQLTHwSfOoV9WzOnXY9if2pnBL86nn1bMOVP8Aos2EWsdV7C+ughzqhbPC3CWbiYvE9aaTyLOxbZknpAAgCCoAUMWKoLtvW1m0ZVHUpktqtZ4aV1KURCklIpWqJigXlacqNztaaKMBzZ9/MrmEo5Ufd3OLJZlUrv8ABwK53XUWObDuqJHZLuibaS8yZBDSBWo0CpWLbhHK3NFiM8o9RR3pbnWiZ80ji4ucTU8FcwWvCtQjkhGebPdyWx8FpikjcQ4SN0cGUKqLYKUOpKeTGtjnVHjdZn2WAvExAY40oBmz0Ky8PgXzM32HSsWWQnPafethrLoV2XLUwxGbFajll2tOYS8DPQjPWipYyjmx6dxkJZGzqnY0beLo2WdztaaKuBGTV3uXGCwrp6yCc8yiLQFseWoleb5bK+J5J1t1G1NaCmhYXEK1GXQsVPNDNWeONa8NqfzHdi6h5IhnzrjjcVvSp7qZWsZ3RxAuWGNvujo2Hu2pkPxmR+44As8aSgAQAIA5d/WsRQuJ3xQe9Usdaq6mWsHU7LULcmp9+deKb65nr0skiFGZ0FEZgyxYMtgZIYz/ADaPetvhF2ieh/JjcWpco6kXlq9QedPSABAEFQB80ape6c3vXpMJlyk2ypauvQrCtLJyOECPgDr3t/DWfmpUWlLIlo5CaHYy2LbY/wARv/sFzLPQwXc3MRfxUvP/ALKK2tHcJI5y6RBv3Htp/Df2LmZKOf8A/V10aIyyZNFKBjk1Btrn5wWPxPuixSNtZQ41rw2p/Md2LqHkiGfOuONxW9KnuplaxndHEC5YY2+6OjIe7amQ/GZH7jgCzxpKABAGOSQAEnQBVcSlpWbJSbeSF/iS9tfkyW+i00HtK8nxHFu6eS7Hp+H4RVQzfc4zRvDSs1L4NKTSWbJewtNHCh9qmUGnkyIyUlmj1rJycuhya0rvVUqt6dXwRzFq0/IRSljg5poQaoqscJakczgpxyYxbhvMWiMH+YZnD2r2OBxXPr/s8pjMM6LP6OoCrxUJQBBUALXD13RT3tbBLG19KUyhWi0rJuNEchS8hbaqFmZFecrI2hrQ1uZooNC0cHJurNibFkyqFW+5wx14Fu2KW5i6SNrnBrqEgEjMsXEWSjekixCKaEvMKOdzj2rYXZCH3PVjP72P8Rvaon4sIjk1UbsiZdjJWxMDzkVcBnOYb6ysHNu5pj5dhLLYK5a9S2Fsl6RNe0OBa6oIzaFUxkmqm0dwWcjq6s9hjgtkbYmNYDFUhooK1SuHTbrzZ1asmL9aAocmoNtc/OHYsfifdFikbYWUONa8NqfzHdi6h5IhnzrjjcVvSp7qZWsZ3RxAuWGNvujoyHu2pkPxmR+44As8aSgCCgCrYvvXIbrLDnOn3LD4ritEdEWbHDcLreuRTF5ls9ElkbtzRZU7c2YZz7greDjqtWfx1K2Mlpqf9mG3y5cr3cLj1Jd89Vjkd0w01qJuWSj7LI3fa4PCsVpSw8o7Fe3ON8Zbo5ioPuXl2Ohct4mzyhw9E5iFdwOIdNi6lTGYaN0GMiCQPaHDQRVezhJSjmjyUouLyZlXRyQgBf4Q3WtvwV6/7ERS8hY6rO6s3Nb2LUwX2UKs8inlW/kWx66nW4j+a7sWHifvosQ8RHT+m7nHtW0vEQ+5Nk2yP8Rvapn8/wCBEd+qxuRH/wAOwLEwf32Ps8BFrcEFv1Jt1oea7sVTHfZZ1X5HZ1dP46L8H+6Rw37bO7u4t1pCRyag21z84dix+J90WKRthZQ41rw2p/Md2LqHkiGfOuONxW9KnuplaxndHEC5YY2+6OjYe7amQ/GZH7jgCzxpKAPLzQErmTyTYJZsWF72gyTPceGnUvE4yzXa2exwleipI0wqjLWZ1LnbRksg3m5I95Wjg4+ycihjJZzhE5lDpppP6qi0+5cXTodG5vSewg+cw1V3CZ6nBruVMW04xmvg5xFCVRmsmXIvOKZ5Udup18jAwhaS+AA/ymi9fwu3XUeT4lXotO8tMoEIAX+Ed1rb8Fev+xEUvIWOq1urNzWdi1MF9lCrfIp5VtdxbHrqdbiP5ruxYeJ/IRYh4iOn9N3OPatpeIh9ybJtjPxG9qmfz/gRHfqsbkR/8OwLEwf32Ps8BFhbggt+pNutDzXdiqY37LO6/I7Orp/HRfg/3SOG/bZ1b3FutISOTUG2ufnDsWPxPuixSNsLKHGteG1P5juxdQ8kQz51xxuK3pU91MrWM7o4gXLDG33R0ZD3bUyH4zI/ccAWeNJQB4kFQfcuZ+LJi8mKu2MyZHg8YrwuITjZJHtKHqrizCEr5Gsslxzshg88Z5XZPw4Vt4OdddWUv2MXFwsttzj+ptfskJ/cVzx/vSeEaaJ/Lpf8Xyuonm3L+T4fQywzQtP7QP8AufuqZs28u4ypT5i+eguUbn/G/jqVO3NpK8b2Uae5efxCSm8uxv4d51owJPwNLzgmMiEnhcvV8IjlUeZ4rLO3Isa1kZYKQF/hHda2/BXr/sRFLyFjqtbqzc1vYtTA/ZQq3yKeVb+RY9dTrcR/Nd2LExS/+hFiHiI2f03c49q2V2Qh9z1ZNsj/ABG9qmXz/gRHfqsbkR/8OwLEwf32Pn4CLC3CuW/Um3Wh5ruxVMb9lndfkdnV0/jovwf7pPDfts6ufUW60RQ5NQba5+cOxY/E+6LFI2wsoca14bU/mO7F1DyRDPnXHG4relT3UytYzujiBcsMbfdHRsPdtTIfjMj9xwBZ40lAEFAFDxddxZJroHmu0+wry3FMM4z1rsej4ZiFKGhlfWM/6NYnKJpn0aF1rZCij1rrqk5RqdJrvKebLPPMjlxy7EB5pSppWtPao1vLuToWeZDnVNSVDbZOSXY92eEyPDGipJTKa3ZJRQu2xQg2xmXVZNZiazgH6r2uGq5daR5DEWcybZuqwJIQAv8ACO61t+CvX/YiKXkLHVa3Vm5rexamB+yhVvkU4q3lmxY9tTrcR3Md2LExWX1CLEPERs/pu5x7VtR7IR8nqxj96z8Rvaok+kmEe479VjcmP/h2BYuD+8yxPxyEWtwrFu1J91ofc5VMb9lndfkdrV0/jovwf7pPDfts6u7i3WiKHHqDbXPzh2BY/E+6LFQ3FlDjWvDan8x3YuoeSIZ86443Fb0qe6mVrGd0cQLlhjb7o6Mh7tqZD8ZkfuOALPGkoAEAa1ssjZWljhUFKuqjbHSzumyVUtSKFfFwyQEloLm8I3l5XF8OnU80elwnEIW9GciqzJJp9TSTT7EqAIQGZmstjfM7JY0n4GgVinD2WP2ibb41LNsvFwXCLOMp2d5/RenwPD1Ss5dzzeNx0rXkux3gtQzyUAQgBf4R3WtvwV6/7ERS8hY6rW6s3Nb2LUwP2UKt8inq0+jFlhw/iW1RZNmZMRE40LaDQQkW4epvUzpT+DhWn03849qfHx6HLPDXUII0g1r7d5S10yJzyLHaMR2m12V8c8xe1tMkEDNRVVRXCeaJ1NlbVo5Nm7rxks0gmgfkPaDRwHCuJwjOOUiU8mdnF94yWltmlmeXPMJqSNOdKw9ahmokyebK6rBydnDmIbRY3tbZ5SwPkblAAZ84SL6YWLNncZZM+obM6rGk6S0H9F5qSyk0WzHeG1P5juxTDyRDPnXHG4relT3UytYzujiBcsMbfdHRkPdtTIfjMj9xwBZ40lAAgAQB4cyuYjrUOKa6gm0+hy7XcEMmcsAPszKlbgKbH2LdeNth8mgcIxcLlUfBqty0uLWL4M8GFoGmpBd79C7r4VRFi7OJ3yOrZ7I2MUY0D3DOtCumuvxRRnbOzyZshOOCUACAIKAF/hHde2/BX7/sRFLyFlqtN/zWWvFb2LSwL/hQq1e4pyurv1FstuGcF2mdrLXG0GMEnOc9AFTuxMIvSdqttZlXtWaR4Obz3dqsw6xWRyzxGzKcGjS5waPecwUtpJvYhdWW28MG2mxWR8szRkupSiqRxMLJ5IY4NIqAVwWdC47nktsohgFXEVz6AAlWWKtZslJvsdfG9zyWMWaGYec2Eg00VqlYa1TbkjuUcisKz1FssuE8IWi3UlhaC1kgqT7CCVWxGJjWsmdxg2fStmbksaDvNA/Redk85NlpGO8NqfzHdimHkgZ86443Fb0qe6mVrGd0cQLjhjb7o6Nh7tqZD8ZkfuOELPGkoAEACABAAgAQAIAEACABAAgCCgBf4S3XtvwV6/7ERS8jYx/gNl5DXGOyJmjM7eI4CucLi3W9L7EzhmLPCmpvNa53smrGyJ+S4kemK7y0r8dGMfaKjW8x7XXdrLNCyCNtGNbkgfBYUpuctTLKWXQU2qPqc5BktllqQTlOjArn4WrWweNXjIRZXsZNTrU3qY7Zajo85sZFCDvVUYvG/rAIVjUva7GWqB0EgqxzcmnB7llwslCWpD2s0IbFep3NZLQyOHKkZK6jSG+jn0FbtGNjOOcu6K8qhpYAwIy7AZHOy5XDOd4DgCy8Ti3dmvgbCGRu44wfHekWS45L252PG8eA+xLw2JdTJnDMTl36nloltzrG6rWszmShyS32LZljY8vUI5XUemGbiju+ztgi0DSd8u3yVh22u15ssJZI7ASyTXt+1P5juxdR7oh9j52xxuK3pU91MreM7x/w4rLXcFobHNdLpHBoF2w53Gg2tqZVFyoaSIeSlmNPy/ZuUQ/mNVNUWbHepB5fs3KYfzGqeRZsGpB5fs3KYfzGo5FmwakHl+zcph/MajkWbBqQeX7NymH8xqORZsGpB5fs3KYfzGo5FmwakHl+zcph/MajkWbBqQeX7NymH8xqORZsGpB5fs3KYfzGo5FmwakHl+zcph/MajkWbBqQeX7NymH8xqORZsGpB5fs3KIfzGqORZsGpB5fs3KIfzGqOTZsGpFGwrekLb1tj3TRhrqUJcAD8Vdurm6kshaksy8eX7NyiH52qlybNhmpAL9svKIfnap5NmwakevL9m5RD+Y1RyLNg1Ig37ZjptEPztUqmxfAa0Av6zD/AFEPztU8izYNSJ8vWblEP5jUcizYNSPJvyyn/UQ/O1RybNg1Iny/ZuUQ/mNUcizYNSDy9ZuUQ/mNRybP+oa0QL8sta/tENee2qnk2bMNSJ8vWblEP5jVHIs2DUg8v2blMP5jUKizYNSMFuv2zGN4Foi9A/8AcbwLuFFmpdAckIfGzq3IwjQb1NPdrUydjPJHNZ2LutrZ7HZGy2eB+t2WONpIlyslrQBWj0iF04rJM6cUzLkQ8ks/3vGnLE2bkaEGRDySz/e8aPqrNw0IMiHkln+940fVWbhoQZEPJLP97xo+qs3DQgyIeSWf73jR9VZuGhBkQ8ks/wB7xo+qs3DQgyIeSWf73jR9VZuGhBkQ8ks/3vGj6qzcNCDIh5JZ/veNH1Vm4aEGRDySz/e8aPqrNw0IMiHkln+940fVWbhoQZEPJLP97xo+qs3DSgyYeSWf7/jUPE2bkaUeRHByOz/e8a6eLt3DQj1kQ8ks/wB7xqPqrNydKDIh5JZ/veNH1Nm4aEGRDySz/e8aPqrNw0IMiHkln+940fVWbhoQZEPJLP8Ae8aPqrNw0IMiHkln+940fVWbhoQZEPJLP97xo+qs3DQiTHDySz/f8aj6qzcNCIyIeSWf73jU/VWbhoQZEPJLP97xo+qs3DSidbh5JZ/v+NR9VZuGhAWQ8ks/3vGp+ps3DSjyGQn/AEln+/40fVWP5DSjg6pFv/y+GzsiijY21CQa2H1ytbeM+U48Kr2TcnmzpL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14356"/>
            <a:ext cx="82089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Продвижение инициатив в области </a:t>
            </a:r>
            <a:r>
              <a:rPr lang="ru-RU" sz="2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эффективного </a:t>
            </a: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государственного </a:t>
            </a: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управления,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которые  нацелены  на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  <a:endParaRPr lang="ru-RU" sz="2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34481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4066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Что такое эффективное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управление?</a:t>
            </a:r>
            <a:endParaRPr 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3325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Процесс принятия и исполнения  решений. Это не связано с принятием «правильных» решений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но с применением </a:t>
            </a:r>
            <a:r>
              <a:rPr lang="ru-RU" sz="2200" u="sng" dirty="0" smtClean="0">
                <a:solidFill>
                  <a:schemeClr val="bg1"/>
                </a:solidFill>
                <a:cs typeface="Times New Roman" pitchFamily="18" charset="0"/>
              </a:rPr>
              <a:t>лучших из всех возможных</a:t>
            </a:r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процессов для принятия таких решений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;*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Каким образом государственные  институты проводят свою деятельность и управляют  государственными  ресурсами. Применимо к корпоративному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международному национальному и местному управлению  или же  к взаимодействию между различными секторами общества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; </a:t>
            </a:r>
            <a:endParaRPr lang="ru-RU" sz="2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Модель сравнения неэффективных экономических и политических  систем с жизнеспособными системами . Большая доля ответственности ложится на государственный аппарат в работе соответствия ожиданиям  всего населения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а не отдельных групп.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cs typeface="Times New Roman" pitchFamily="18" charset="0"/>
              </a:rPr>
              <a:t>* </a:t>
            </a:r>
            <a:r>
              <a:rPr lang="en-US" sz="1800" i="1" dirty="0" smtClean="0">
                <a:solidFill>
                  <a:schemeClr val="bg1"/>
                </a:solidFill>
                <a:cs typeface="Times New Roman" pitchFamily="18" charset="0"/>
              </a:rPr>
              <a:t>http://www.goodgovernance.org.au/about-good-governance/what-is</a:t>
            </a:r>
            <a:endParaRPr lang="ru-RU" sz="18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sz="1800" i="1" dirty="0" smtClean="0">
                <a:solidFill>
                  <a:schemeClr val="bg1"/>
                </a:solidFill>
                <a:cs typeface="Times New Roman" pitchFamily="18" charset="0"/>
              </a:rPr>
              <a:t>good-governance/#sthash.Hfp65v6v.dpuf</a:t>
            </a:r>
            <a:endParaRPr lang="ru-RU" sz="18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800" i="1" dirty="0" smtClean="0">
                <a:solidFill>
                  <a:schemeClr val="bg1"/>
                </a:solidFill>
                <a:cs typeface="Times New Roman" pitchFamily="18" charset="0"/>
              </a:rPr>
              <a:t>** http://en.wikipedia.org/wiki/Good_governance</a:t>
            </a:r>
            <a:endParaRPr lang="ru-RU" sz="18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754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Основные принципы эффективного управления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37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Подотчетность 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является одним из важных требований эффективного управления.  Все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вовлеченные стороны должны отчитываться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объяснять и быть ответственными за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последствия  принятых ими решений . </a:t>
            </a:r>
            <a:endParaRPr lang="en-US" sz="17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650" b="1" dirty="0" smtClean="0">
                <a:solidFill>
                  <a:schemeClr val="bg1"/>
                </a:solidFill>
                <a:cs typeface="Times New Roman" pitchFamily="18" charset="0"/>
              </a:rPr>
              <a:t> Прозрачность </a:t>
            </a:r>
            <a:r>
              <a:rPr lang="en-US" sz="165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ru-RU" sz="1650" dirty="0" smtClean="0">
                <a:solidFill>
                  <a:schemeClr val="bg1"/>
                </a:solidFill>
                <a:cs typeface="Times New Roman" pitchFamily="18" charset="0"/>
              </a:rPr>
              <a:t>граждане должны понимать и следить за процессом принятия решений. Это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dirty="0" smtClean="0">
                <a:solidFill>
                  <a:schemeClr val="bg1"/>
                </a:solidFill>
                <a:cs typeface="Times New Roman" pitchFamily="18" charset="0"/>
              </a:rPr>
              <a:t>  означает</a:t>
            </a:r>
            <a:r>
              <a:rPr lang="en-US" sz="165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650" dirty="0" smtClean="0">
                <a:solidFill>
                  <a:schemeClr val="bg1"/>
                </a:solidFill>
                <a:cs typeface="Times New Roman" pitchFamily="18" charset="0"/>
              </a:rPr>
              <a:t>что они должны видеть как и почему было принято определенное решение.  </a:t>
            </a:r>
            <a:endParaRPr lang="en-US" sz="165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Следование закону</a:t>
            </a:r>
            <a:r>
              <a:rPr lang="en-US" sz="1700" b="1" dirty="0" smtClean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означает, что все решения соответствуют законодательству или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общему закону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</a:p>
          <a:p>
            <a:pPr marL="0" indent="0">
              <a:spcBef>
                <a:spcPts val="0"/>
              </a:spcBef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Способность к реагированию </a:t>
            </a:r>
            <a:r>
              <a:rPr lang="en-US" sz="1700" b="1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местное управление должно всегда стараться отвечать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запросам  общественности, не забывая  сохранить баланс  между различными интересами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17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населения .</a:t>
            </a:r>
            <a:endParaRPr lang="en-US" sz="17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chemeClr val="bg1"/>
                </a:solidFill>
                <a:cs typeface="Times New Roman" pitchFamily="18" charset="0"/>
              </a:rPr>
              <a:t>Инклюзивность</a:t>
            </a: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благосостояние общества улучшается  в том случае, если интересы всех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групп были учтены в момент принятия решения (в частности уязвимых групп). </a:t>
            </a:r>
          </a:p>
          <a:p>
            <a:pPr marL="0" indent="0">
              <a:spcBef>
                <a:spcPts val="0"/>
              </a:spcBef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Эффективность -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государство должно принимать решения и следовать процессам 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где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могут быть лучшим образом  использованы кадры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ресурсы и время  в целях достижения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лучших результатов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 Участие и вовлеченность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- все заинтересованные стороны должны иметь возможность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участвовать в процессах при принятии решений (опрос мнения, доступность информации,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 рекомендации </a:t>
            </a:r>
            <a:r>
              <a:rPr lang="en-US" sz="17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быть частью процесса ). </a:t>
            </a:r>
          </a:p>
          <a:p>
            <a:pPr marL="0" indent="0">
              <a:spcBef>
                <a:spcPts val="0"/>
              </a:spcBef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Права человека – </a:t>
            </a: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местное управление должно всегда придерживаться буквы закона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bg1"/>
                </a:solidFill>
                <a:cs typeface="Times New Roman" pitchFamily="18" charset="0"/>
              </a:rPr>
              <a:t>  основных прав человека.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  Источник</a:t>
            </a:r>
            <a:r>
              <a:rPr lang="en-US" sz="1600" i="1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cs typeface="Times New Roman" pitchFamily="18" charset="0"/>
                <a:hlinkClick r:id="rId2"/>
              </a:rPr>
              <a:t>http://www.goodgovernance.org.au/about-good-governance/what-is-good-</a:t>
            </a: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chemeClr val="bg1"/>
                </a:solidFill>
                <a:cs typeface="Times New Roman" pitchFamily="18" charset="0"/>
              </a:rPr>
              <a:t>governance/#sthash.Hfp65v6v.dpuf</a:t>
            </a:r>
            <a:endParaRPr lang="ru-RU" sz="16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99392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Основные принципы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642918"/>
            <a:ext cx="7243176" cy="587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286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Участие и вовлеченность - важные принципы эффективного управления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700809"/>
            <a:ext cx="525658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14673" r="9045" b="13275"/>
          <a:stretch>
            <a:fillRect/>
          </a:stretch>
        </p:blipFill>
        <p:spPr bwMode="auto">
          <a:xfrm>
            <a:off x="4464089" y="2348880"/>
            <a:ext cx="4644008" cy="3867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7380312" y="5301208"/>
            <a:ext cx="17636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Создание возможностей для населения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85184"/>
            <a:ext cx="1656184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Повышение участия населения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7816" y="1628800"/>
            <a:ext cx="1476672" cy="1008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социальных и экономических условий</a:t>
            </a:r>
          </a:p>
          <a:p>
            <a:pPr algn="ctr"/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4499992" y="2780928"/>
            <a:ext cx="2286101" cy="1296144"/>
          </a:xfrm>
          <a:prstGeom prst="bentConnector3">
            <a:avLst>
              <a:gd name="adj1" fmla="val 70816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249289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Эффективный сектор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0"/>
            <a:ext cx="7889530" cy="1214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Пример 1. У</a:t>
            </a:r>
            <a:r>
              <a:rPr lang="ru-RU" sz="2400" b="1" dirty="0" smtClean="0"/>
              <a:t>лучшенные/оптимизированные государственные услуги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(Центры обслуживания населения) *</a:t>
            </a:r>
          </a:p>
          <a:p>
            <a:pPr algn="ctr"/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66" cy="5286412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Все мы помним времена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когда для получения удостоверения личности или адресной справки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необходимо было простоять в долгих очередях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чтобы попасть в паспортный стол. Люди занимали очереди в 5 утра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чтобы получить государственные услуги.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    В 2005 году в рамках Послания Главы государства народу Казахстана «Казахстан на пути ускоренной экономической, социальной и политической</a:t>
            </a:r>
            <a:r>
              <a:rPr lang="en-US" sz="1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модернизации» Правительство Республики Казахстан постановило создание государственных учреждений (центров обслуживания населения  (ЦОН) при Министерстве юстиции Республики Казахстан)</a:t>
            </a:r>
            <a:r>
              <a:rPr lang="en-US" sz="1800" b="1" dirty="0" smtClean="0">
                <a:solidFill>
                  <a:schemeClr val="bg1"/>
                </a:solidFill>
                <a:cs typeface="Times New Roman" pitchFamily="18" charset="0"/>
              </a:rPr>
              <a:t>, 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где оказание государственных услуг было представлено  по принципу «одного окна» по приему заявлений и выдаче оформленных документов.  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Это существенно облегчило жизнь всех казахстанцев и на сегодняшний день процедура получения паспорта проста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кратковременна и удобна.</a:t>
            </a:r>
            <a:endParaRPr lang="en-US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Данный пример иллюстрирует </a:t>
            </a:r>
            <a:r>
              <a:rPr lang="en-US" sz="18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инициативу «сверху». </a:t>
            </a:r>
            <a:endParaRPr lang="en-US" sz="1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А у вас есть подобные идеи</a:t>
            </a:r>
            <a:r>
              <a:rPr lang="en-US" sz="1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по улучшению услуг для населения ?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6" name="Picture 3" descr="C:\Users\rkenzhetayeva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496946"/>
            <a:ext cx="2357422" cy="136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gov.cap.ru/HOME/68/2010/%D1%82%D0%B0%D1%80%D0%B8%D1%84%D1%8B%20%D0%B8%20%D0%BD%D0%BE%D1%80%D0%BC%D0%B0%D1%82%D0%B8%D0%B2%D1%8B%20%D0%BD%D0%B0%20%D0%B6%D0%BA%D1%83/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98992"/>
            <a:ext cx="2267744" cy="135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36" cy="1214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Пример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У</a:t>
            </a:r>
            <a:r>
              <a:rPr lang="ru-RU" sz="2000" b="1" dirty="0" smtClean="0"/>
              <a:t>лучшенные/оптимизированные государственные услуги и нормативно-правовые акты в сфере жилищно-коммунального хозяйства </a:t>
            </a:r>
          </a:p>
          <a:p>
            <a:pPr algn="ctr"/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Энерго-эффективные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 технологии *</a:t>
            </a:r>
          </a:p>
          <a:p>
            <a:pPr algn="ctr"/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92933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       В 2011 году в одном из городов Казахстана было предложено новое решение - в домах были установлены </a:t>
            </a:r>
            <a:r>
              <a:rPr lang="ru-RU" sz="1800" dirty="0" err="1" smtClean="0">
                <a:solidFill>
                  <a:schemeClr val="bg1"/>
                </a:solidFill>
                <a:cs typeface="Times New Roman" pitchFamily="18" charset="0"/>
              </a:rPr>
              <a:t>энергоэффективные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счетчики по технологии «умный дом», которые более эффективно и экономно  рассчитывают  потребление тепла, воды и электричества.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        Международная организация выступила инициатором проведения исследования по вопросу </a:t>
            </a:r>
            <a:r>
              <a:rPr lang="ru-RU" sz="1800" dirty="0" err="1" smtClean="0">
                <a:solidFill>
                  <a:schemeClr val="bg1"/>
                </a:solidFill>
                <a:cs typeface="Times New Roman" pitchFamily="18" charset="0"/>
              </a:rPr>
              <a:t>энергоэффективности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, которое легло в основу внедрения инновации. В исследовании были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учтены мнения жильцов, экспертов, сотрудников государственной сферы жилищно-коммунального хозяйства и бизнес компаний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, которые смогли поделиться опытом установки таких счетчиков в других странах.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         В результате, благодаря государственной поддержке, силам самих  жильцов и предпринимателей были аккумулированы  средства для закупа необходимого оборудования и претворения идеи в жизнь.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Данный пример иллюстрирует , что положительные изменения  возможны и достижимы на уровне жилищно-хозяйственной политики.  </a:t>
            </a: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А у вас есть подобные идеи </a:t>
            </a:r>
            <a:r>
              <a:rPr lang="en-US" sz="1800" b="1" dirty="0" smtClean="0">
                <a:solidFill>
                  <a:schemeClr val="bg1"/>
                </a:solidFill>
                <a:cs typeface="Times New Roman" pitchFamily="18" charset="0"/>
              </a:rPr>
              <a:t>? </a:t>
            </a:r>
            <a:endParaRPr 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Проект НЕ поддерживает капитальные затраты на приобретение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какого либо оборудования и строительства</a:t>
            </a:r>
            <a:r>
              <a:rPr lang="en-US" sz="1600" dirty="0" smtClean="0">
                <a:solidFill>
                  <a:srgbClr val="FF0000"/>
                </a:solidFill>
              </a:rPr>
              <a:t>;</a:t>
            </a:r>
            <a:r>
              <a:rPr lang="kk-KZ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поддерживаются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инициативы  способные сделать изменения и мобилизовать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ресурсы. 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142984"/>
            <a:ext cx="8929718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5566</TotalTime>
  <Words>1011</Words>
  <Application>Microsoft Office PowerPoint</Application>
  <PresentationFormat>Экран (4:3)</PresentationFormat>
  <Paragraphs>158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Инициатива в поддержку эффективного управления (ИПЭУ) II фаза проекта  </vt:lpstr>
      <vt:lpstr>О проекте </vt:lpstr>
      <vt:lpstr>Цель проекта </vt:lpstr>
      <vt:lpstr>Что такое эффективное управление?</vt:lpstr>
      <vt:lpstr>Основные принципы эффективного управления </vt:lpstr>
      <vt:lpstr>Основные принципы</vt:lpstr>
      <vt:lpstr>Участие и вовлеченность - важные принципы эффективного управления</vt:lpstr>
      <vt:lpstr>Слайд 8</vt:lpstr>
      <vt:lpstr>Слайд 9</vt:lpstr>
      <vt:lpstr>Слайд 10</vt:lpstr>
      <vt:lpstr>Основные этапы проекта </vt:lpstr>
      <vt:lpstr>Кто может участвовать в проекте ?</vt:lpstr>
      <vt:lpstr>Критерии оценки концепций\проектных идей </vt:lpstr>
      <vt:lpstr>Куда можно обратиться?  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Governance Initiative Fund (GGIF)</dc:title>
  <dc:creator>pbonwich</dc:creator>
  <cp:lastModifiedBy>rkenzhetayeva</cp:lastModifiedBy>
  <cp:revision>315</cp:revision>
  <dcterms:created xsi:type="dcterms:W3CDTF">2014-10-07T07:50:52Z</dcterms:created>
  <dcterms:modified xsi:type="dcterms:W3CDTF">2015-07-17T10:14:02Z</dcterms:modified>
</cp:coreProperties>
</file>